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6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9" r:id="rId23"/>
    <p:sldId id="300" r:id="rId24"/>
    <p:sldId id="301" r:id="rId25"/>
    <p:sldId id="298" r:id="rId26"/>
    <p:sldId id="277" r:id="rId27"/>
    <p:sldId id="278" r:id="rId28"/>
    <p:sldId id="302" r:id="rId29"/>
    <p:sldId id="303" r:id="rId30"/>
    <p:sldId id="304" r:id="rId31"/>
    <p:sldId id="305" r:id="rId32"/>
    <p:sldId id="279" r:id="rId33"/>
    <p:sldId id="280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91" r:id="rId42"/>
    <p:sldId id="292" r:id="rId43"/>
    <p:sldId id="293" r:id="rId44"/>
    <p:sldId id="294" r:id="rId45"/>
    <p:sldId id="295" r:id="rId46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48"/>
      <p:bold r:id="rId49"/>
      <p:italic r:id="rId50"/>
      <p:boldItalic r:id="rId51"/>
    </p:embeddedFont>
    <p:embeddedFont>
      <p:font typeface="IBM Plex Serif" panose="02060503050406000203" pitchFamily="18" charset="0"/>
      <p:regular r:id="rId52"/>
      <p:bold r:id="rId53"/>
      <p:italic r:id="rId54"/>
      <p:boldItalic r:id="rId55"/>
    </p:embeddedFont>
    <p:embeddedFont>
      <p:font typeface="IBM Plex Serif Medium" panose="02060603050406000203" pitchFamily="18" charset="0"/>
      <p:regular r:id="rId56"/>
      <p:bold r:id="rId57"/>
      <p:italic r:id="rId58"/>
      <p:boldItalic r:id="rId59"/>
    </p:embeddedFont>
    <p:embeddedFont>
      <p:font typeface="IBM Plex Serif SemiBold" panose="02060703050406000203" pitchFamily="18" charset="0"/>
      <p:regular r:id="rId60"/>
      <p:bold r:id="rId61"/>
      <p:italic r:id="rId62"/>
      <p:boldItalic r:id="rId63"/>
    </p:embeddedFont>
    <p:embeddedFont>
      <p:font typeface="Merriweather" panose="000005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16" dt="2023-01-22T06:16:18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2T06:23:55.188" v="710" actId="47"/>
      <pc:docMkLst>
        <pc:docMk/>
      </pc:docMkLst>
      <pc:sldChg chg="addSp delSp modSp mod">
        <pc:chgData name="Gabriel Leitão" userId="4cc93afe0794efcc" providerId="LiveId" clId="{02BFF65A-E82D-4F5C-AA69-B5783E5377FE}" dt="2023-01-22T05:14:07.295" v="11" actId="478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59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0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3:51.800" v="118" actId="255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2T05:33:51.800" v="118" actId="255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4:41.434" v="119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2T05:34:41.434" v="119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modSp mod modShow">
        <pc:chgData name="Gabriel Leitão" userId="4cc93afe0794efcc" providerId="LiveId" clId="{02BFF65A-E82D-4F5C-AA69-B5783E5377FE}" dt="2023-01-22T05:52:44.058" v="284" actId="729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mod modShow">
        <pc:chgData name="Gabriel Leitão" userId="4cc93afe0794efcc" providerId="LiveId" clId="{02BFF65A-E82D-4F5C-AA69-B5783E5377FE}" dt="2023-01-22T06:03:12.028" v="506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mod modShow">
        <pc:chgData name="Gabriel Leitão" userId="4cc93afe0794efcc" providerId="LiveId" clId="{02BFF65A-E82D-4F5C-AA69-B5783E5377FE}" dt="2023-01-22T06:22:18.194" v="708" actId="729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48:20.974" v="227" actId="1076"/>
        <pc:sldMkLst>
          <pc:docMk/>
          <pc:sldMk cId="532481385" sldId="299"/>
        </pc:sldMkLst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7:00.818" v="201" actId="14100"/>
          <ac:picMkLst>
            <pc:docMk/>
            <pc:sldMk cId="532481385" sldId="299"/>
            <ac:picMk id="3" creationId="{2AF8999D-D881-D8A8-E7B8-8CC419CD7C9D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05:51:48.088" v="282" actId="255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05:51:48.088" v="282" actId="255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05:51:31.530" v="281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05:57:54.462" v="463" actId="1076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mod">
          <ac:chgData name="Gabriel Leitão" userId="4cc93afe0794efcc" providerId="LiveId" clId="{02BFF65A-E82D-4F5C-AA69-B5783E5377FE}" dt="2023-01-22T05:57:54.462" v="463" actId="1076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3:46.863" v="333" actId="1410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2T06:09:35.049" v="569" actId="1076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3d65196b0_0_1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3d65196b0_0_1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d65196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d65196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65196b0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65196b0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191275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Físico-Virtual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29413" y="1639700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671513" y="1639700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41059" y="2327095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83375" y="1639700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03853" y="2327096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94825" y="3229325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detalhes de como a pontuação é calculada.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Alguns não apresentam estratégias de avaliação da aprendizagem.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coleta de dados de interação.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 maioria dos trabalhos propõe OAs ou físico ou virtuais com um ambiente de utilização especializado.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 - Físico-Virtual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Autoria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87200" y="1799425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Passos et al. (2010)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Inserção de códigos VBA no Microsoft® PowerPoint®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Aplicações interativas</a:t>
            </a:r>
            <a:endParaRPr sz="160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134250" y="1799425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938500" y="1799425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372625" y="1899025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WebMonitor </a:t>
            </a:r>
            <a:br>
              <a:rPr lang="en" sz="1100" b="1"/>
            </a:br>
            <a:r>
              <a:rPr lang="en" sz="1100" b="1"/>
              <a:t>(Lucena 2015)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Plugin para Moodle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Monitoramento de desempenho com Treemap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Dados de interação do estudante (posts, fóruns…)</a:t>
            </a:r>
            <a:endParaRPr sz="110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449875" y="1899025"/>
            <a:ext cx="2024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Métricas de Desempenho (Biswas e Ghosh 2007)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Compreensão: baseado no tempo de resposta, no desvio e em níveis de dificuldade.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Taxa de Aprendizagem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dificuldade</a:t>
            </a:r>
            <a:endParaRPr sz="11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899025"/>
            <a:ext cx="2189400" cy="24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Vectors para Moodle </a:t>
            </a:r>
            <a:br>
              <a:rPr lang="en" sz="1100" b="1"/>
            </a:br>
            <a:r>
              <a:rPr lang="en" sz="1100" b="1"/>
              <a:t>(Sales et al. 2012; 2019)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Escala de menções qualitativas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Baseado na Escala Likert associada a emoticons e GIFs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O vetor de aprendizagem é composto por: notas/frequência, atividades a distância (fóruns, chats, tarefas e wikis), atividades presenciais e interações ponderadas categorizadas pelo professor</a:t>
            </a:r>
            <a:endParaRPr sz="11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5" y="1899025"/>
            <a:ext cx="1854900" cy="15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Analytics </a:t>
            </a:r>
            <a:br>
              <a:rPr lang="en" sz="1100" b="1"/>
            </a:br>
            <a:r>
              <a:rPr lang="en" sz="1100" b="1"/>
              <a:t>(Nunes et al 2016)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Cursos semi presenciais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Avaliação de desempenho por notas e participação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Apresenta fórmula apenas para nota final</a:t>
            </a:r>
            <a:endParaRPr sz="1100"/>
          </a:p>
        </p:txBody>
      </p:sp>
      <p:sp>
        <p:nvSpPr>
          <p:cNvPr id="296" name="Google Shape;296;p25"/>
          <p:cNvSpPr txBox="1"/>
          <p:nvPr/>
        </p:nvSpPr>
        <p:spPr>
          <a:xfrm>
            <a:off x="898725" y="3795700"/>
            <a:ext cx="4753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de avaliação da aprendizagem leva em consideração o uso de OA físico-virtuais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492925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325" y="1844850"/>
            <a:ext cx="4086399" cy="2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787200" y="1962150"/>
            <a:ext cx="3452700" cy="24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Índice de Dificuldade da Questão (IDQ)</a:t>
            </a: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Índice de Dificuldade do Conteúdo (IDC)</a:t>
            </a: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Tempo estimado de resposta</a:t>
            </a: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Peso das alternativas</a:t>
            </a:r>
            <a:endParaRPr sz="180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87200" y="842425"/>
            <a:ext cx="3452700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 Questionário</a:t>
            </a:r>
            <a:endParaRPr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 rotWithShape="1">
          <a:blip r:embed="rId4">
            <a:alphaModFix/>
          </a:blip>
          <a:srcRect l="1475" r="1484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Introdução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Trabalhos Relacionados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Método Proposto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Resultados Parciais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Cronograma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Considerações Finais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Referências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787200" y="1809750"/>
            <a:ext cx="3334500" cy="27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ID, Título, </a:t>
            </a:r>
            <a:br>
              <a:rPr lang="en" sz="2000" dirty="0"/>
            </a:br>
            <a:r>
              <a:rPr lang="en" sz="2000" dirty="0"/>
              <a:t>Descrição Geral, Descrição Educacional, Tópicos, Dispositivos, Recursos, Serviços, </a:t>
            </a:r>
            <a:br>
              <a:rPr lang="en" sz="2000" dirty="0"/>
            </a:br>
            <a:r>
              <a:rPr lang="en" sz="2000" dirty="0"/>
              <a:t>Casos de Teste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Padrão de metadados baseado no OBAA</a:t>
            </a:r>
            <a:endParaRPr sz="2000" dirty="0"/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787200" y="653150"/>
            <a:ext cx="3452700" cy="85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Atributos de </a:t>
            </a:r>
            <a:br>
              <a:rPr lang="en" dirty="0"/>
            </a:br>
            <a:r>
              <a:rPr lang="en" dirty="0"/>
              <a:t>um OTA</a:t>
            </a:r>
            <a:endParaRPr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 l="17655" r="17648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AF8999D-D881-D8A8-E7B8-8CC419CD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1103086"/>
            <a:ext cx="7703698" cy="31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4"/>
            <a:ext cx="6865295" cy="823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</a:t>
            </a: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9" y="1496851"/>
            <a:ext cx="7210010" cy="31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24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01" name="Google Shape;401;p34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02" name="Google Shape;402;p3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6" name="Google Shape;4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600" y="1929350"/>
            <a:ext cx="2952874" cy="19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26" y="1611050"/>
            <a:ext cx="2363125" cy="25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232" y="1751576"/>
            <a:ext cx="2461771" cy="229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87;p33">
            <a:extLst>
              <a:ext uri="{FF2B5EF4-FFF2-40B4-BE49-F238E27FC236}">
                <a16:creationId xmlns:a16="http://schemas.microsoft.com/office/drawing/2014/main" id="{17703DCA-7D93-DD24-C3EC-4062A42EF00B}"/>
              </a:ext>
            </a:extLst>
          </p:cNvPr>
          <p:cNvSpPr txBox="1">
            <a:spLocks/>
          </p:cNvSpPr>
          <p:nvPr/>
        </p:nvSpPr>
        <p:spPr>
          <a:xfrm>
            <a:off x="1161652" y="579152"/>
            <a:ext cx="6298746" cy="48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>
                <a:solidFill>
                  <a:schemeClr val="dk1"/>
                </a:solidFill>
              </a:rPr>
              <a:t>Método Proposto – Player Tangível</a:t>
            </a:r>
            <a:endParaRPr lang="pt-BR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70" y="2799221"/>
            <a:ext cx="3285937" cy="1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Métricas Independentes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Nota Tradicional</a:t>
            </a:r>
            <a:br>
              <a:rPr lang="en"/>
            </a:br>
            <a:r>
              <a:rPr lang="en"/>
              <a:t>Nota Ponderada</a:t>
            </a:r>
            <a:br>
              <a:rPr lang="en"/>
            </a:br>
            <a:r>
              <a:rPr lang="en"/>
              <a:t>Desvio da Resposta</a:t>
            </a:r>
            <a:br>
              <a:rPr lang="en"/>
            </a:br>
            <a:r>
              <a:rPr lang="en"/>
              <a:t>Dúvida da Questão</a:t>
            </a:r>
            <a:br>
              <a:rPr lang="en"/>
            </a:br>
            <a:r>
              <a:rPr lang="en"/>
              <a:t>Grau de Assertividade</a:t>
            </a:r>
            <a:br>
              <a:rPr lang="en"/>
            </a:br>
            <a:r>
              <a:rPr lang="en"/>
              <a:t>Tempo de Resposta</a:t>
            </a:r>
            <a:br>
              <a:rPr lang="en"/>
            </a:br>
            <a:r>
              <a:rPr lang="en"/>
              <a:t>Nível de Desordem</a:t>
            </a:r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 - Analytics</a:t>
            </a:r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445375" y="1494625"/>
            <a:ext cx="4155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Métricas Compostas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Desvio do conjunto</a:t>
            </a:r>
            <a:br>
              <a:rPr lang="en"/>
            </a:br>
            <a:r>
              <a:rPr lang="en"/>
              <a:t>Prioridade</a:t>
            </a:r>
            <a:br>
              <a:rPr lang="en"/>
            </a:br>
            <a:r>
              <a:rPr lang="en"/>
              <a:t>Nível de Compreensão da Questão</a:t>
            </a:r>
            <a:br>
              <a:rPr lang="en"/>
            </a:br>
            <a:r>
              <a:rPr lang="en"/>
              <a:t>Nível de Compreensão</a:t>
            </a:r>
            <a:endParaRPr/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Parciais</a:t>
            </a:r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Experimentos, Estudo de caso, Mapeamentos Sistemáticos</a:t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787200" y="648000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787200" y="1411303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Estudantes do Ensino Médio</a:t>
            </a:r>
            <a:endParaRPr sz="180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787200" y="2972100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787200" y="3735403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787200" y="1810050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787200" y="2573353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468125" y="648000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02h 50min 24s</a:t>
            </a:r>
            <a:endParaRPr sz="360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468125" y="1411303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445575" y="1806100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445575" y="2569400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Linhas de log em arquivo .CSV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5452225" y="2418975"/>
            <a:ext cx="16629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Grau de Assertividade</a:t>
            </a:r>
            <a:endParaRPr sz="110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557050" y="586625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975" y="2093800"/>
            <a:ext cx="3203999" cy="25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4">
            <a:alphaModFix/>
          </a:blip>
          <a:srcRect l="13585" t="78526" r="14725"/>
          <a:stretch/>
        </p:blipFill>
        <p:spPr>
          <a:xfrm>
            <a:off x="2606950" y="1062800"/>
            <a:ext cx="1566700" cy="5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557000" y="369350"/>
            <a:ext cx="1825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Prioridades das Disciplinas</a:t>
            </a:r>
            <a:endParaRPr sz="1000"/>
          </a:p>
        </p:txBody>
      </p:sp>
      <p:sp>
        <p:nvSpPr>
          <p:cNvPr id="491" name="Google Shape;491;p40"/>
          <p:cNvSpPr txBox="1">
            <a:spLocks noGrp="1"/>
          </p:cNvSpPr>
          <p:nvPr>
            <p:ph type="subTitle" idx="4294967295"/>
          </p:nvPr>
        </p:nvSpPr>
        <p:spPr>
          <a:xfrm>
            <a:off x="2617250" y="815225"/>
            <a:ext cx="15666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- Geografia</a:t>
            </a:r>
            <a:endParaRPr sz="110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5452225" y="2726849"/>
            <a:ext cx="1662975" cy="16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 rotWithShape="1">
          <a:blip r:embed="rId7">
            <a:alphaModFix/>
          </a:blip>
          <a:srcRect t="15067"/>
          <a:stretch/>
        </p:blipFill>
        <p:spPr>
          <a:xfrm>
            <a:off x="4547075" y="724850"/>
            <a:ext cx="2748541" cy="13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0"/>
          <p:cNvSpPr txBox="1">
            <a:spLocks noGrp="1"/>
          </p:cNvSpPr>
          <p:nvPr>
            <p:ph type="subTitle" idx="4294967295"/>
          </p:nvPr>
        </p:nvSpPr>
        <p:spPr>
          <a:xfrm>
            <a:off x="4547075" y="415500"/>
            <a:ext cx="27486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Níveis de Desordem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organizados por classes de pontuações</a:t>
            </a:r>
            <a:endParaRPr sz="110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Classes dos estudantes</a:t>
            </a:r>
            <a:endParaRPr sz="110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Tempo gasto</a:t>
            </a:r>
            <a:endParaRPr sz="110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/>
          <a:stretch/>
        </p:blipFill>
        <p:spPr>
          <a:xfrm>
            <a:off x="4167925" y="1123775"/>
            <a:ext cx="3930075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Comparação A vs. NC</a:t>
            </a:r>
            <a:endParaRPr sz="11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com menor NC</a:t>
            </a:r>
            <a:endParaRPr sz="11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Dúvida da Questão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313" y="536100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Tópicos</a:t>
            </a:r>
            <a:endParaRPr sz="110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800" y="2088500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 dos Tópicos - alunos com menor NC</a:t>
            </a:r>
            <a:endParaRPr sz="110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da Turma</a:t>
            </a:r>
            <a:endParaRPr sz="110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42300" y="1479675"/>
            <a:ext cx="3913800" cy="230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Nosso modo de “pensar” e “enxergar” o mundo é afetado pela tecnologia</a:t>
            </a:r>
            <a:endParaRPr sz="3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635023" y="754596"/>
            <a:ext cx="3389128" cy="3699722"/>
            <a:chOff x="4253872" y="536695"/>
            <a:chExt cx="3666300" cy="4070101"/>
          </a:xfrm>
        </p:grpSpPr>
        <p:sp>
          <p:nvSpPr>
            <p:cNvPr id="116" name="Google Shape;116;p15"/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45" name="Google Shape;5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50" y="1096350"/>
            <a:ext cx="4237424" cy="3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4"/>
          <p:cNvSpPr/>
          <p:nvPr/>
        </p:nvSpPr>
        <p:spPr>
          <a:xfrm>
            <a:off x="4794375" y="2111050"/>
            <a:ext cx="3849000" cy="18162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5">
            <a:alphaModFix/>
          </a:blip>
          <a:srcRect l="2477" t="5509" b="16784"/>
          <a:stretch/>
        </p:blipFill>
        <p:spPr>
          <a:xfrm>
            <a:off x="4829375" y="2160025"/>
            <a:ext cx="3781225" cy="169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Estudo de Caso</a:t>
            </a:r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7300" y="1655075"/>
            <a:ext cx="7962900" cy="29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“A escola é a instituição que tem o objetivo de educar os alunos, transmitindo-lhes e ensinando-lhes conteúdos determinados, entendidos de uma forma ampla como conceitos, fatos, procedimentos, atitudes, valores e normas”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[Bassedas 1996]</a:t>
            </a:r>
            <a:endParaRPr sz="24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711000" y="537900"/>
            <a:ext cx="5842200" cy="7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Educação: introduzir o indivíduo na sociedade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31" name="Google Shape;131;p1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560775" y="2679175"/>
            <a:ext cx="2256900" cy="874500"/>
          </a:xfrm>
          <a:prstGeom prst="roundRect">
            <a:avLst>
              <a:gd name="adj" fmla="val 16667"/>
            </a:avLst>
          </a:prstGeom>
          <a:solidFill>
            <a:srgbClr val="FFFFFF">
              <a:alpha val="68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500" y="2721575"/>
            <a:ext cx="21129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92325" y="598600"/>
            <a:ext cx="7347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2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4876350" y="1606575"/>
            <a:ext cx="3409250" cy="2989900"/>
            <a:chOff x="4876350" y="1606575"/>
            <a:chExt cx="3409250" cy="2989900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2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 Maker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7060600" y="3003050"/>
              <a:ext cx="554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5868550" y="4393375"/>
              <a:ext cx="2032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701300" y="2242275"/>
              <a:ext cx="15843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738675" y="3842825"/>
              <a:ext cx="1077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2148114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</Words>
  <Application>Microsoft Office PowerPoint</Application>
  <PresentationFormat>Apresentação na tela (16:9)</PresentationFormat>
  <Paragraphs>251</Paragraphs>
  <Slides>45</Slides>
  <Notes>45</Notes>
  <HiddenSlides>6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IBM Plex Serif</vt:lpstr>
      <vt:lpstr>IBM Plex Serif Medium</vt:lpstr>
      <vt:lpstr>IBM Plex Serif SemiBold</vt:lpstr>
      <vt:lpstr>IBM Plex Sans</vt:lpstr>
      <vt:lpstr>Merriweather</vt:lpstr>
      <vt:lpstr>Arial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Educação: introduzir o indivíduo na sociedade</vt:lpstr>
      <vt:lpstr>Apresentação do PowerPoint</vt:lpstr>
      <vt:lpstr>Objetivo Geral</vt:lpstr>
      <vt:lpstr>Objetivos Específicos</vt:lpstr>
      <vt:lpstr>Objetivos Específicos</vt:lpstr>
      <vt:lpstr>2.  Trabalhos Relacionados</vt:lpstr>
      <vt:lpstr>Trabalhos Relacionados Físico-Virtual</vt:lpstr>
      <vt:lpstr>Trabalhos Relacionados - Físico-Virtual</vt:lpstr>
      <vt:lpstr>Trabalhos Relacionados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Compositor</vt:lpstr>
      <vt:lpstr>OA Questionário</vt:lpstr>
      <vt:lpstr>Atributos de  um OTA</vt:lpstr>
      <vt:lpstr>Método Proposto – Objeto Tangível</vt:lpstr>
      <vt:lpstr>Modelo BPMN – Criação de Objeto Tangível</vt:lpstr>
      <vt:lpstr>Modelo BPMN – Subprocesso “Definir Serviços”</vt:lpstr>
      <vt:lpstr>Atributos de um Objeto Tangível de Aprendizagem</vt:lpstr>
      <vt:lpstr>Método Proposto - Servidor</vt:lpstr>
      <vt:lpstr>Método Proposto – Player Tangível</vt:lpstr>
      <vt:lpstr>Apresentação do PowerPoint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Analytics</vt:lpstr>
      <vt:lpstr>4.  Resultados Parciais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Proposta de Estudo de Caso</vt:lpstr>
      <vt:lpstr>5.  Considerações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2023-01-22T06:24:01Z</dcterms:modified>
</cp:coreProperties>
</file>